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72" r:id="rId5"/>
    <p:sldId id="258" r:id="rId6"/>
    <p:sldId id="261" r:id="rId7"/>
    <p:sldId id="262" r:id="rId8"/>
    <p:sldId id="263" r:id="rId9"/>
    <p:sldId id="277" r:id="rId10"/>
    <p:sldId id="275" r:id="rId11"/>
    <p:sldId id="265" r:id="rId12"/>
    <p:sldId id="276" r:id="rId13"/>
    <p:sldId id="266" r:id="rId14"/>
    <p:sldId id="267" r:id="rId15"/>
    <p:sldId id="278" r:id="rId16"/>
    <p:sldId id="269" r:id="rId17"/>
    <p:sldId id="270"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6C5EF5-32AE-4F5E-A005-05998B26A479}" type="datetimeFigureOut">
              <a:rPr lang="nl-NL" smtClean="0"/>
              <a:pPr/>
              <a:t>15-10-2012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52D685-5946-4E5E-939E-AD6716F67FF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C5EF5-32AE-4F5E-A005-05998B26A479}" type="datetimeFigureOut">
              <a:rPr lang="nl-NL" smtClean="0"/>
              <a:pPr/>
              <a:t>15-10-2012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2D685-5946-4E5E-939E-AD6716F67FF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nl/imgres?imgurl=http://www.floradania.dk/images/billedbank/72/1070-senecio%20bicolor-72.jpg&amp;imgrefurl=http://www.floradania.dk/markedsdata.po;(wykvViMo)?country=31&amp;h=283&amp;w=284&amp;sz=88&amp;hl=nl&amp;start=5&amp;tbnid=RhmZKhIbY7qtkM:&amp;tbnh=114&amp;tbnw=114&amp;prev=/images?q=senecio+bicolor&amp;svnum=10&amp;hl=nl&amp;lr="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188" y="4937125"/>
            <a:ext cx="6553200" cy="1920875"/>
          </a:xfrm>
          <a:prstGeom prst="rect">
            <a:avLst/>
          </a:prstGeom>
          <a:noFill/>
          <a:ln w="9525">
            <a:noFill/>
            <a:miter lim="800000"/>
            <a:headEnd/>
            <a:tailEnd/>
          </a:ln>
          <a:effectLst/>
        </p:spPr>
        <p:txBody>
          <a:bodyPr>
            <a:spAutoFit/>
          </a:bodyPr>
          <a:lstStyle/>
          <a:p>
            <a:pPr algn="ctr">
              <a:spcBef>
                <a:spcPct val="50000"/>
              </a:spcBef>
            </a:pPr>
            <a:r>
              <a:rPr lang="nl-NL" sz="6000" b="1">
                <a:solidFill>
                  <a:schemeClr val="accent2"/>
                </a:solidFill>
              </a:rPr>
              <a:t>Sortimentskennis niveau 3 &amp; 4</a:t>
            </a:r>
          </a:p>
        </p:txBody>
      </p:sp>
      <p:sp>
        <p:nvSpPr>
          <p:cNvPr id="5" name="Rectangle 3"/>
          <p:cNvSpPr txBox="1">
            <a:spLocks noChangeArrowheads="1"/>
          </p:cNvSpPr>
          <p:nvPr/>
        </p:nvSpPr>
        <p:spPr>
          <a:xfrm>
            <a:off x="1476375" y="404813"/>
            <a:ext cx="7488238" cy="874712"/>
          </a:xfrm>
          <a:prstGeom prst="rect">
            <a:avLst/>
          </a:prstGeom>
        </p:spPr>
        <p:txBody>
          <a:bodyPr vert="horz" lIns="91440" tIns="45720" rIns="91440" bIns="45720" rtlCol="0" anchor="ctr">
            <a:normAutofit fontScale="7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nl-NL" sz="6000" b="1" i="0" u="none" strike="noStrike" kern="1200" cap="none" spc="0" normalizeH="0" baseline="0" noProof="0" smtClean="0">
                <a:ln>
                  <a:noFill/>
                </a:ln>
                <a:solidFill>
                  <a:schemeClr val="accent2"/>
                </a:solidFill>
                <a:effectLst/>
                <a:uLnTx/>
                <a:uFillTx/>
                <a:latin typeface="+mj-lt"/>
                <a:ea typeface="+mj-ea"/>
                <a:cs typeface="+mj-cs"/>
              </a:rPr>
              <a:t>Één- en tweejarige    tuinplanten</a:t>
            </a:r>
            <a:endParaRPr kumimoji="0" lang="nl-NL" sz="4800" b="1" i="0" u="none" strike="noStrike" kern="1200" cap="none" spc="0" normalizeH="0" baseline="0" noProof="0" smtClean="0">
              <a:ln>
                <a:noFill/>
              </a:ln>
              <a:solidFill>
                <a:schemeClr val="accent2"/>
              </a:solidFill>
              <a:effectLst/>
              <a:uLnTx/>
              <a:uFillTx/>
              <a:latin typeface="+mj-lt"/>
              <a:ea typeface="+mj-ea"/>
              <a:cs typeface="+mj-cs"/>
            </a:endParaRPr>
          </a:p>
        </p:txBody>
      </p:sp>
      <p:sp>
        <p:nvSpPr>
          <p:cNvPr id="6" name="Text Box 4"/>
          <p:cNvSpPr txBox="1">
            <a:spLocks noChangeArrowheads="1"/>
          </p:cNvSpPr>
          <p:nvPr/>
        </p:nvSpPr>
        <p:spPr bwMode="auto">
          <a:xfrm>
            <a:off x="2195513" y="2060575"/>
            <a:ext cx="4681537" cy="457200"/>
          </a:xfrm>
          <a:prstGeom prst="rect">
            <a:avLst/>
          </a:prstGeom>
          <a:noFill/>
          <a:ln w="9525">
            <a:noFill/>
            <a:miter lim="800000"/>
            <a:headEnd/>
            <a:tailEnd/>
          </a:ln>
          <a:effectLst/>
        </p:spPr>
        <p:txBody>
          <a:bodyPr>
            <a:spAutoFit/>
          </a:bodyPr>
          <a:lstStyle/>
          <a:p>
            <a:pPr>
              <a:spcBef>
                <a:spcPct val="50000"/>
              </a:spcBef>
            </a:pPr>
            <a:endParaRPr lang="nl-NL"/>
          </a:p>
        </p:txBody>
      </p:sp>
      <p:pic>
        <p:nvPicPr>
          <p:cNvPr id="7" name="Picture 7" descr="marigold_tagetes-double"/>
          <p:cNvPicPr>
            <a:picLocks noChangeAspect="1" noChangeArrowheads="1"/>
          </p:cNvPicPr>
          <p:nvPr/>
        </p:nvPicPr>
        <p:blipFill>
          <a:blip r:embed="rId2" cstate="print"/>
          <a:srcRect/>
          <a:stretch>
            <a:fillRect/>
          </a:stretch>
        </p:blipFill>
        <p:spPr>
          <a:xfrm>
            <a:off x="971550" y="908050"/>
            <a:ext cx="3903663" cy="4033838"/>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algn="r"/>
            <a:r>
              <a:rPr lang="nl-NL">
                <a:solidFill>
                  <a:schemeClr val="accent2"/>
                </a:solidFill>
              </a:rPr>
              <a:t>Pelargonium (Peltatum Groep)</a:t>
            </a:r>
          </a:p>
        </p:txBody>
      </p:sp>
      <p:pic>
        <p:nvPicPr>
          <p:cNvPr id="599047" name="Picture 7" descr="Pelargonium%20peltatum%20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989138"/>
            <a:ext cx="3810000" cy="354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9044" name="Text Box 4"/>
          <p:cNvSpPr txBox="1">
            <a:spLocks noChangeArrowheads="1"/>
          </p:cNvSpPr>
          <p:nvPr/>
        </p:nvSpPr>
        <p:spPr bwMode="auto">
          <a:xfrm>
            <a:off x="1042988" y="5949950"/>
            <a:ext cx="645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solidFill>
                  <a:schemeClr val="accent2"/>
                </a:solidFill>
              </a:rPr>
              <a:t>Hanggeranium (meerjarig)</a:t>
            </a:r>
            <a:endParaRPr lang="nl-NL"/>
          </a:p>
        </p:txBody>
      </p:sp>
      <p:sp>
        <p:nvSpPr>
          <p:cNvPr id="599045" name="Text Box 5"/>
          <p:cNvSpPr txBox="1">
            <a:spLocks noChangeArrowheads="1"/>
          </p:cNvSpPr>
          <p:nvPr/>
        </p:nvSpPr>
        <p:spPr bwMode="auto">
          <a:xfrm>
            <a:off x="533400" y="990600"/>
            <a:ext cx="381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2000" b="1">
                <a:solidFill>
                  <a:srgbClr val="FF0000"/>
                </a:solidFill>
              </a:rPr>
              <a:t>GERENIACEAE</a:t>
            </a:r>
            <a:endParaRPr lang="nl-NL" sz="2000" b="1">
              <a:solidFill>
                <a:srgbClr val="99CC00"/>
              </a:solidFill>
            </a:endParaRPr>
          </a:p>
        </p:txBody>
      </p:sp>
      <p:pic>
        <p:nvPicPr>
          <p:cNvPr id="599050" name="Picture 10" descr="Pelargonium_Summer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35600" y="1989138"/>
            <a:ext cx="3255963" cy="3529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1879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9042"/>
                                        </p:tgtEl>
                                        <p:attrNameLst>
                                          <p:attrName>style.visibility</p:attrName>
                                        </p:attrNameLst>
                                      </p:cBhvr>
                                      <p:to>
                                        <p:strVal val="visible"/>
                                      </p:to>
                                    </p:set>
                                    <p:anim calcmode="lin" valueType="num">
                                      <p:cBhvr additive="base">
                                        <p:cTn id="7" dur="500" fill="hold"/>
                                        <p:tgtEl>
                                          <p:spTgt spid="599042"/>
                                        </p:tgtEl>
                                        <p:attrNameLst>
                                          <p:attrName>ppt_x</p:attrName>
                                        </p:attrNameLst>
                                      </p:cBhvr>
                                      <p:tavLst>
                                        <p:tav tm="0">
                                          <p:val>
                                            <p:strVal val="0-#ppt_w/2"/>
                                          </p:val>
                                        </p:tav>
                                        <p:tav tm="100000">
                                          <p:val>
                                            <p:strVal val="#ppt_x"/>
                                          </p:val>
                                        </p:tav>
                                      </p:tavLst>
                                    </p:anim>
                                    <p:anim calcmode="lin" valueType="num">
                                      <p:cBhvr additive="base">
                                        <p:cTn id="8" dur="500" fill="hold"/>
                                        <p:tgtEl>
                                          <p:spTgt spid="599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9044"/>
                                        </p:tgtEl>
                                        <p:attrNameLst>
                                          <p:attrName>style.visibility</p:attrName>
                                        </p:attrNameLst>
                                      </p:cBhvr>
                                      <p:to>
                                        <p:strVal val="visible"/>
                                      </p:to>
                                    </p:set>
                                    <p:anim calcmode="lin" valueType="num">
                                      <p:cBhvr additive="base">
                                        <p:cTn id="13" dur="500" fill="hold"/>
                                        <p:tgtEl>
                                          <p:spTgt spid="599044"/>
                                        </p:tgtEl>
                                        <p:attrNameLst>
                                          <p:attrName>ppt_x</p:attrName>
                                        </p:attrNameLst>
                                      </p:cBhvr>
                                      <p:tavLst>
                                        <p:tav tm="0">
                                          <p:val>
                                            <p:strVal val="0-#ppt_w/2"/>
                                          </p:val>
                                        </p:tav>
                                        <p:tav tm="100000">
                                          <p:val>
                                            <p:strVal val="#ppt_x"/>
                                          </p:val>
                                        </p:tav>
                                      </p:tavLst>
                                    </p:anim>
                                    <p:anim calcmode="lin" valueType="num">
                                      <p:cBhvr additive="base">
                                        <p:cTn id="14" dur="500" fill="hold"/>
                                        <p:tgtEl>
                                          <p:spTgt spid="5990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9045"/>
                                        </p:tgtEl>
                                        <p:attrNameLst>
                                          <p:attrName>style.visibility</p:attrName>
                                        </p:attrNameLst>
                                      </p:cBhvr>
                                      <p:to>
                                        <p:strVal val="visible"/>
                                      </p:to>
                                    </p:set>
                                    <p:anim calcmode="lin" valueType="num">
                                      <p:cBhvr additive="base">
                                        <p:cTn id="19" dur="500" fill="hold"/>
                                        <p:tgtEl>
                                          <p:spTgt spid="599045"/>
                                        </p:tgtEl>
                                        <p:attrNameLst>
                                          <p:attrName>ppt_x</p:attrName>
                                        </p:attrNameLst>
                                      </p:cBhvr>
                                      <p:tavLst>
                                        <p:tav tm="0">
                                          <p:val>
                                            <p:strVal val="0-#ppt_w/2"/>
                                          </p:val>
                                        </p:tav>
                                        <p:tav tm="100000">
                                          <p:val>
                                            <p:strVal val="#ppt_x"/>
                                          </p:val>
                                        </p:tav>
                                      </p:tavLst>
                                    </p:anim>
                                    <p:anim calcmode="lin" valueType="num">
                                      <p:cBhvr additive="base">
                                        <p:cTn id="20" dur="500" fill="hold"/>
                                        <p:tgtEl>
                                          <p:spTgt spid="599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2" grpId="0" autoUpdateAnimBg="0"/>
      <p:bldP spid="599044" grpId="0" autoUpdateAnimBg="0"/>
      <p:bldP spid="59904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algn="r"/>
            <a:r>
              <a:rPr lang="nl-NL">
                <a:solidFill>
                  <a:schemeClr val="accent2"/>
                </a:solidFill>
              </a:rPr>
              <a:t>Petunia cultivars</a:t>
            </a:r>
          </a:p>
        </p:txBody>
      </p:sp>
      <p:pic>
        <p:nvPicPr>
          <p:cNvPr id="5" name="Picture 3" descr="petunia"/>
          <p:cNvPicPr>
            <a:picLocks noChangeAspect="1" noChangeArrowheads="1"/>
          </p:cNvPicPr>
          <p:nvPr/>
        </p:nvPicPr>
        <p:blipFill>
          <a:blip r:embed="rId2" cstate="print"/>
          <a:srcRect/>
          <a:stretch>
            <a:fillRect/>
          </a:stretch>
        </p:blipFill>
        <p:spPr bwMode="auto">
          <a:xfrm>
            <a:off x="5651500" y="4292600"/>
            <a:ext cx="2941638" cy="1933575"/>
          </a:xfrm>
          <a:prstGeom prst="rect">
            <a:avLst/>
          </a:prstGeom>
          <a:noFill/>
        </p:spPr>
      </p:pic>
      <p:sp>
        <p:nvSpPr>
          <p:cNvPr id="6" name="Text Box 4"/>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Petunia (eenjarig)</a:t>
            </a:r>
            <a:endParaRPr lang="nl-NL"/>
          </a:p>
        </p:txBody>
      </p:sp>
      <p:sp>
        <p:nvSpPr>
          <p:cNvPr id="7" name="Text Box 5"/>
          <p:cNvSpPr txBox="1">
            <a:spLocks noChangeArrowheads="1"/>
          </p:cNvSpPr>
          <p:nvPr/>
        </p:nvSpPr>
        <p:spPr bwMode="auto">
          <a:xfrm>
            <a:off x="533400" y="990600"/>
            <a:ext cx="381000" cy="31400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SOLANACEAE</a:t>
            </a:r>
            <a:endParaRPr lang="nl-NL" sz="2000" b="1">
              <a:solidFill>
                <a:srgbClr val="99CC00"/>
              </a:solidFill>
            </a:endParaRPr>
          </a:p>
        </p:txBody>
      </p:sp>
      <p:sp>
        <p:nvSpPr>
          <p:cNvPr id="8" name="Text Box 6"/>
          <p:cNvSpPr txBox="1">
            <a:spLocks noChangeArrowheads="1"/>
          </p:cNvSpPr>
          <p:nvPr/>
        </p:nvSpPr>
        <p:spPr bwMode="auto">
          <a:xfrm>
            <a:off x="457200" y="60960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cultuurvariëteit</a:t>
            </a:r>
          </a:p>
        </p:txBody>
      </p:sp>
      <p:pic>
        <p:nvPicPr>
          <p:cNvPr id="9" name="Picture 3" descr="petunia-bleu-et-blanc"/>
          <p:cNvPicPr>
            <a:picLocks noGrp="1" noChangeAspect="1" noChangeArrowheads="1"/>
          </p:cNvPicPr>
          <p:nvPr>
            <p:ph idx="1"/>
          </p:nvPr>
        </p:nvPicPr>
        <p:blipFill>
          <a:blip r:embed="rId3" cstate="print"/>
          <a:srcRect/>
          <a:stretch>
            <a:fillRect/>
          </a:stretch>
        </p:blipFill>
        <p:spPr>
          <a:xfrm>
            <a:off x="1476375" y="1628775"/>
            <a:ext cx="3529013" cy="26463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1219200" y="152400"/>
            <a:ext cx="7772400" cy="1143000"/>
          </a:xfrm>
        </p:spPr>
        <p:txBody>
          <a:bodyPr/>
          <a:lstStyle/>
          <a:p>
            <a:pPr algn="r"/>
            <a:r>
              <a:rPr lang="nl-NL">
                <a:solidFill>
                  <a:schemeClr val="accent2"/>
                </a:solidFill>
              </a:rPr>
              <a:t>Platycodon grandiflorum</a:t>
            </a:r>
          </a:p>
        </p:txBody>
      </p:sp>
      <p:graphicFrame>
        <p:nvGraphicFramePr>
          <p:cNvPr id="907267" name="Object 3"/>
          <p:cNvGraphicFramePr>
            <a:graphicFrameLocks noChangeAspect="1"/>
          </p:cNvGraphicFramePr>
          <p:nvPr/>
        </p:nvGraphicFramePr>
        <p:xfrm>
          <a:off x="2363788" y="1143000"/>
          <a:ext cx="4570412" cy="4343400"/>
        </p:xfrm>
        <a:graphic>
          <a:graphicData uri="http://schemas.openxmlformats.org/presentationml/2006/ole">
            <mc:AlternateContent xmlns:mc="http://schemas.openxmlformats.org/markup-compatibility/2006">
              <mc:Choice xmlns:v="urn:schemas-microsoft-com:vml" Requires="v">
                <p:oleObj spid="_x0000_s2050" name="Bitmapafbeelding" r:id="rId3" imgW="3905795" imgH="3971429" progId="Paint.Picture">
                  <p:embed/>
                </p:oleObj>
              </mc:Choice>
              <mc:Fallback>
                <p:oleObj name="Bitmapafbeelding" r:id="rId3" imgW="3905795" imgH="39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88" y="1143000"/>
                        <a:ext cx="457041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7268" name="Text Box 4"/>
          <p:cNvSpPr txBox="1">
            <a:spLocks noChangeArrowheads="1"/>
          </p:cNvSpPr>
          <p:nvPr/>
        </p:nvSpPr>
        <p:spPr bwMode="auto">
          <a:xfrm>
            <a:off x="304800" y="5943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l-NL">
                <a:solidFill>
                  <a:srgbClr val="FF6600"/>
                </a:solidFill>
              </a:rPr>
              <a:t>grootbloemig</a:t>
            </a:r>
          </a:p>
        </p:txBody>
      </p:sp>
      <p:sp>
        <p:nvSpPr>
          <p:cNvPr id="907269" name="Text Box 5"/>
          <p:cNvSpPr txBox="1">
            <a:spLocks noChangeArrowheads="1"/>
          </p:cNvSpPr>
          <p:nvPr/>
        </p:nvSpPr>
        <p:spPr bwMode="auto">
          <a:xfrm>
            <a:off x="533400" y="1127125"/>
            <a:ext cx="381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2000" b="1">
                <a:solidFill>
                  <a:srgbClr val="FF0000"/>
                </a:solidFill>
              </a:rPr>
              <a:t>CAMPANULACEAE</a:t>
            </a:r>
            <a:endParaRPr lang="nl-NL" sz="2000" b="1">
              <a:solidFill>
                <a:srgbClr val="99CC00"/>
              </a:solidFill>
            </a:endParaRPr>
          </a:p>
        </p:txBody>
      </p:sp>
      <p:sp>
        <p:nvSpPr>
          <p:cNvPr id="907270" name="Text Box 6"/>
          <p:cNvSpPr txBox="1">
            <a:spLocks noChangeArrowheads="1"/>
          </p:cNvSpPr>
          <p:nvPr/>
        </p:nvSpPr>
        <p:spPr bwMode="auto">
          <a:xfrm>
            <a:off x="228600" y="54864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solidFill>
                  <a:schemeClr val="accent2"/>
                </a:solidFill>
              </a:rPr>
              <a:t>ballonplant, Chinese klokjesbloem (meerjarig)</a:t>
            </a:r>
            <a:endParaRPr lang="nl-NL"/>
          </a:p>
        </p:txBody>
      </p:sp>
    </p:spTree>
    <p:extLst>
      <p:ext uri="{BB962C8B-B14F-4D97-AF65-F5344CB8AC3E}">
        <p14:creationId xmlns:p14="http://schemas.microsoft.com/office/powerpoint/2010/main" val="3746054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7266"/>
                                        </p:tgtEl>
                                        <p:attrNameLst>
                                          <p:attrName>style.visibility</p:attrName>
                                        </p:attrNameLst>
                                      </p:cBhvr>
                                      <p:to>
                                        <p:strVal val="visible"/>
                                      </p:to>
                                    </p:set>
                                    <p:anim calcmode="lin" valueType="num">
                                      <p:cBhvr additive="base">
                                        <p:cTn id="7" dur="500" fill="hold"/>
                                        <p:tgtEl>
                                          <p:spTgt spid="907266"/>
                                        </p:tgtEl>
                                        <p:attrNameLst>
                                          <p:attrName>ppt_x</p:attrName>
                                        </p:attrNameLst>
                                      </p:cBhvr>
                                      <p:tavLst>
                                        <p:tav tm="0">
                                          <p:val>
                                            <p:strVal val="0-#ppt_w/2"/>
                                          </p:val>
                                        </p:tav>
                                        <p:tav tm="100000">
                                          <p:val>
                                            <p:strVal val="#ppt_x"/>
                                          </p:val>
                                        </p:tav>
                                      </p:tavLst>
                                    </p:anim>
                                    <p:anim calcmode="lin" valueType="num">
                                      <p:cBhvr additive="base">
                                        <p:cTn id="8" dur="500" fill="hold"/>
                                        <p:tgtEl>
                                          <p:spTgt spid="907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7270"/>
                                        </p:tgtEl>
                                        <p:attrNameLst>
                                          <p:attrName>style.visibility</p:attrName>
                                        </p:attrNameLst>
                                      </p:cBhvr>
                                      <p:to>
                                        <p:strVal val="visible"/>
                                      </p:to>
                                    </p:set>
                                    <p:anim calcmode="lin" valueType="num">
                                      <p:cBhvr additive="base">
                                        <p:cTn id="13" dur="500" fill="hold"/>
                                        <p:tgtEl>
                                          <p:spTgt spid="907270"/>
                                        </p:tgtEl>
                                        <p:attrNameLst>
                                          <p:attrName>ppt_x</p:attrName>
                                        </p:attrNameLst>
                                      </p:cBhvr>
                                      <p:tavLst>
                                        <p:tav tm="0">
                                          <p:val>
                                            <p:strVal val="0-#ppt_w/2"/>
                                          </p:val>
                                        </p:tav>
                                        <p:tav tm="100000">
                                          <p:val>
                                            <p:strVal val="#ppt_x"/>
                                          </p:val>
                                        </p:tav>
                                      </p:tavLst>
                                    </p:anim>
                                    <p:anim calcmode="lin" valueType="num">
                                      <p:cBhvr additive="base">
                                        <p:cTn id="14" dur="500" fill="hold"/>
                                        <p:tgtEl>
                                          <p:spTgt spid="9072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7268"/>
                                        </p:tgtEl>
                                        <p:attrNameLst>
                                          <p:attrName>style.visibility</p:attrName>
                                        </p:attrNameLst>
                                      </p:cBhvr>
                                      <p:to>
                                        <p:strVal val="visible"/>
                                      </p:to>
                                    </p:set>
                                    <p:anim calcmode="lin" valueType="num">
                                      <p:cBhvr additive="base">
                                        <p:cTn id="19" dur="500" fill="hold"/>
                                        <p:tgtEl>
                                          <p:spTgt spid="907268"/>
                                        </p:tgtEl>
                                        <p:attrNameLst>
                                          <p:attrName>ppt_x</p:attrName>
                                        </p:attrNameLst>
                                      </p:cBhvr>
                                      <p:tavLst>
                                        <p:tav tm="0">
                                          <p:val>
                                            <p:strVal val="0-#ppt_w/2"/>
                                          </p:val>
                                        </p:tav>
                                        <p:tav tm="100000">
                                          <p:val>
                                            <p:strVal val="#ppt_x"/>
                                          </p:val>
                                        </p:tav>
                                      </p:tavLst>
                                    </p:anim>
                                    <p:anim calcmode="lin" valueType="num">
                                      <p:cBhvr additive="base">
                                        <p:cTn id="20" dur="500" fill="hold"/>
                                        <p:tgtEl>
                                          <p:spTgt spid="9072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7269"/>
                                        </p:tgtEl>
                                        <p:attrNameLst>
                                          <p:attrName>style.visibility</p:attrName>
                                        </p:attrNameLst>
                                      </p:cBhvr>
                                      <p:to>
                                        <p:strVal val="visible"/>
                                      </p:to>
                                    </p:set>
                                    <p:anim calcmode="lin" valueType="num">
                                      <p:cBhvr additive="base">
                                        <p:cTn id="25" dur="500" fill="hold"/>
                                        <p:tgtEl>
                                          <p:spTgt spid="907269"/>
                                        </p:tgtEl>
                                        <p:attrNameLst>
                                          <p:attrName>ppt_x</p:attrName>
                                        </p:attrNameLst>
                                      </p:cBhvr>
                                      <p:tavLst>
                                        <p:tav tm="0">
                                          <p:val>
                                            <p:strVal val="0-#ppt_w/2"/>
                                          </p:val>
                                        </p:tav>
                                        <p:tav tm="100000">
                                          <p:val>
                                            <p:strVal val="#ppt_x"/>
                                          </p:val>
                                        </p:tav>
                                      </p:tavLst>
                                    </p:anim>
                                    <p:anim calcmode="lin" valueType="num">
                                      <p:cBhvr additive="base">
                                        <p:cTn id="26" dur="500" fill="hold"/>
                                        <p:tgtEl>
                                          <p:spTgt spid="907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6" grpId="0" autoUpdateAnimBg="0"/>
      <p:bldP spid="907268" grpId="0" autoUpdateAnimBg="0"/>
      <p:bldP spid="907269" grpId="0" autoUpdateAnimBg="0"/>
      <p:bldP spid="90727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algn="r"/>
            <a:r>
              <a:rPr lang="nl-NL">
                <a:solidFill>
                  <a:schemeClr val="accent2"/>
                </a:solidFill>
              </a:rPr>
              <a:t>Salvia splendens</a:t>
            </a:r>
          </a:p>
        </p:txBody>
      </p:sp>
      <p:pic>
        <p:nvPicPr>
          <p:cNvPr id="5" name="Picture 8" descr="salvia-splendens"/>
          <p:cNvPicPr>
            <a:picLocks noGrp="1" noChangeAspect="1" noChangeArrowheads="1"/>
          </p:cNvPicPr>
          <p:nvPr>
            <p:ph sz="half" idx="1"/>
          </p:nvPr>
        </p:nvPicPr>
        <p:blipFill>
          <a:blip r:embed="rId2" cstate="print"/>
          <a:srcRect/>
          <a:stretch>
            <a:fillRect/>
          </a:stretch>
        </p:blipFill>
        <p:spPr>
          <a:xfrm>
            <a:off x="1403350" y="1125538"/>
            <a:ext cx="3086100" cy="4114800"/>
          </a:xfrm>
          <a:noFill/>
          <a:ln/>
        </p:spPr>
      </p:pic>
      <p:sp>
        <p:nvSpPr>
          <p:cNvPr id="6" name="Text Box 4"/>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schitterend</a:t>
            </a:r>
          </a:p>
        </p:txBody>
      </p:sp>
      <p:sp>
        <p:nvSpPr>
          <p:cNvPr id="7" name="Text Box 5"/>
          <p:cNvSpPr txBox="1">
            <a:spLocks noChangeArrowheads="1"/>
          </p:cNvSpPr>
          <p:nvPr/>
        </p:nvSpPr>
        <p:spPr bwMode="auto">
          <a:xfrm>
            <a:off x="533400" y="1127125"/>
            <a:ext cx="381000" cy="2835275"/>
          </a:xfrm>
          <a:prstGeom prst="rect">
            <a:avLst/>
          </a:prstGeom>
          <a:noFill/>
          <a:ln w="9525">
            <a:noFill/>
            <a:miter lim="800000"/>
            <a:headEnd/>
            <a:tailEnd/>
          </a:ln>
          <a:effectLst/>
        </p:spPr>
        <p:txBody>
          <a:bodyPr>
            <a:spAutoFit/>
          </a:bodyPr>
          <a:lstStyle/>
          <a:p>
            <a:pPr>
              <a:spcBef>
                <a:spcPct val="50000"/>
              </a:spcBef>
            </a:pPr>
            <a:r>
              <a:rPr lang="nl-NL" sz="2000" b="1">
                <a:solidFill>
                  <a:srgbClr val="99CC00"/>
                </a:solidFill>
              </a:rPr>
              <a:t>LAMIACEAE</a:t>
            </a:r>
          </a:p>
        </p:txBody>
      </p:sp>
      <p:sp>
        <p:nvSpPr>
          <p:cNvPr id="8" name="Text Box 6"/>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t>Vuursalie (eenjarig)</a:t>
            </a:r>
          </a:p>
        </p:txBody>
      </p:sp>
      <p:pic>
        <p:nvPicPr>
          <p:cNvPr id="9" name="Picture 11" descr="bl-f219-salvia-splendens3"/>
          <p:cNvPicPr>
            <a:picLocks noChangeAspect="1" noChangeArrowheads="1"/>
          </p:cNvPicPr>
          <p:nvPr/>
        </p:nvPicPr>
        <p:blipFill>
          <a:blip r:embed="rId3" cstate="print"/>
          <a:srcRect/>
          <a:stretch>
            <a:fillRect/>
          </a:stretch>
        </p:blipFill>
        <p:spPr>
          <a:xfrm>
            <a:off x="5580063" y="2133600"/>
            <a:ext cx="3128962" cy="41148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algn="r"/>
            <a:r>
              <a:rPr lang="nl-NL">
                <a:solidFill>
                  <a:schemeClr val="accent2"/>
                </a:solidFill>
              </a:rPr>
              <a:t>Senecio bicolor</a:t>
            </a:r>
          </a:p>
        </p:txBody>
      </p:sp>
      <p:pic>
        <p:nvPicPr>
          <p:cNvPr id="5" name="Picture 8" descr="1070-senecio%2520bicolor-72">
            <a:hlinkClick r:id="rId2"/>
          </p:cNvPr>
          <p:cNvPicPr>
            <a:picLocks noGrp="1" noChangeAspect="1" noChangeArrowheads="1"/>
          </p:cNvPicPr>
          <p:nvPr>
            <p:ph sz="half" idx="1"/>
          </p:nvPr>
        </p:nvPicPr>
        <p:blipFill>
          <a:blip r:embed="rId3" cstate="print"/>
          <a:srcRect/>
          <a:stretch>
            <a:fillRect/>
          </a:stretch>
        </p:blipFill>
        <p:spPr>
          <a:xfrm>
            <a:off x="6156325" y="4508500"/>
            <a:ext cx="1589088" cy="1589088"/>
          </a:xfrm>
          <a:ln/>
        </p:spPr>
      </p:pic>
      <p:pic>
        <p:nvPicPr>
          <p:cNvPr id="6" name="Picture 11" descr="kuva212"/>
          <p:cNvPicPr>
            <a:picLocks noChangeAspect="1" noChangeArrowheads="1"/>
          </p:cNvPicPr>
          <p:nvPr/>
        </p:nvPicPr>
        <p:blipFill>
          <a:blip r:embed="rId4" cstate="print"/>
          <a:srcRect/>
          <a:stretch>
            <a:fillRect/>
          </a:stretch>
        </p:blipFill>
        <p:spPr>
          <a:xfrm>
            <a:off x="5364163" y="1700213"/>
            <a:ext cx="2376487" cy="2362200"/>
          </a:xfrm>
          <a:prstGeom prst="rect">
            <a:avLst/>
          </a:prstGeom>
          <a:noFill/>
          <a:ln/>
        </p:spPr>
      </p:pic>
      <p:sp>
        <p:nvSpPr>
          <p:cNvPr id="7" name="Text Box 4"/>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t>Zilverblad (tweejarig)</a:t>
            </a:r>
          </a:p>
        </p:txBody>
      </p:sp>
      <p:sp>
        <p:nvSpPr>
          <p:cNvPr id="8" name="Text Box 5"/>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tweekleurig</a:t>
            </a:r>
          </a:p>
        </p:txBody>
      </p:sp>
      <p:sp>
        <p:nvSpPr>
          <p:cNvPr id="9" name="Text Box 6"/>
          <p:cNvSpPr txBox="1">
            <a:spLocks noChangeArrowheads="1"/>
          </p:cNvSpPr>
          <p:nvPr/>
        </p:nvSpPr>
        <p:spPr bwMode="auto">
          <a:xfrm>
            <a:off x="533400" y="1127125"/>
            <a:ext cx="381000" cy="31400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ASTERACEAE</a:t>
            </a:r>
            <a:endParaRPr lang="nl-NL" sz="2000" b="1">
              <a:solidFill>
                <a:srgbClr val="99CC00"/>
              </a:solidFill>
            </a:endParaRPr>
          </a:p>
        </p:txBody>
      </p:sp>
      <p:pic>
        <p:nvPicPr>
          <p:cNvPr id="10" name="Picture 14" descr="senecio%20bicolor%20subsp"/>
          <p:cNvPicPr>
            <a:picLocks noChangeAspect="1" noChangeArrowheads="1"/>
          </p:cNvPicPr>
          <p:nvPr/>
        </p:nvPicPr>
        <p:blipFill>
          <a:blip r:embed="rId5" cstate="print"/>
          <a:srcRect/>
          <a:stretch>
            <a:fillRect/>
          </a:stretch>
        </p:blipFill>
        <p:spPr>
          <a:xfrm>
            <a:off x="1835150" y="2636838"/>
            <a:ext cx="3146425" cy="2360612"/>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P spid="8" grpId="0" autoUpdateAnimBg="0"/>
      <p:bldP spid="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lstStyle/>
          <a:p>
            <a:pPr algn="r"/>
            <a:r>
              <a:rPr lang="nl-NL">
                <a:solidFill>
                  <a:schemeClr val="accent2"/>
                </a:solidFill>
              </a:rPr>
              <a:t>Tagetes (Erecta Groep)</a:t>
            </a:r>
          </a:p>
        </p:txBody>
      </p:sp>
      <p:pic>
        <p:nvPicPr>
          <p:cNvPr id="911368" name="Picture 8" descr="sumar4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39975" y="1557338"/>
            <a:ext cx="2822575" cy="2262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363" name="Picture 3" descr="marigold_tagetes-dou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773238"/>
            <a:ext cx="2782888" cy="3600450"/>
          </a:xfrm>
          <a:prstGeom prst="rect">
            <a:avLst/>
          </a:prstGeom>
          <a:noFill/>
          <a:extLst>
            <a:ext uri="{909E8E84-426E-40DD-AFC4-6F175D3DCCD1}">
              <a14:hiddenFill xmlns:a14="http://schemas.microsoft.com/office/drawing/2010/main">
                <a:solidFill>
                  <a:srgbClr val="FFFFFF"/>
                </a:solidFill>
              </a14:hiddenFill>
            </a:ext>
          </a:extLst>
        </p:spPr>
      </p:pic>
      <p:sp>
        <p:nvSpPr>
          <p:cNvPr id="911364" name="Text Box 4"/>
          <p:cNvSpPr txBox="1">
            <a:spLocks noChangeArrowheads="1"/>
          </p:cNvSpPr>
          <p:nvPr/>
        </p:nvSpPr>
        <p:spPr bwMode="auto">
          <a:xfrm>
            <a:off x="228600" y="54864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solidFill>
                  <a:schemeClr val="accent2"/>
                </a:solidFill>
              </a:rPr>
              <a:t>grootbloemig afrikaantje (eenjarig)</a:t>
            </a:r>
            <a:endParaRPr lang="nl-NL"/>
          </a:p>
        </p:txBody>
      </p:sp>
      <p:sp>
        <p:nvSpPr>
          <p:cNvPr id="911365" name="Text Box 5"/>
          <p:cNvSpPr txBox="1">
            <a:spLocks noChangeArrowheads="1"/>
          </p:cNvSpPr>
          <p:nvPr/>
        </p:nvSpPr>
        <p:spPr bwMode="auto">
          <a:xfrm>
            <a:off x="304800" y="5943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l-NL">
                <a:solidFill>
                  <a:srgbClr val="FF6600"/>
                </a:solidFill>
              </a:rPr>
              <a:t>rechtopstaand</a:t>
            </a:r>
          </a:p>
        </p:txBody>
      </p:sp>
      <p:sp>
        <p:nvSpPr>
          <p:cNvPr id="911366" name="Text Box 6"/>
          <p:cNvSpPr txBox="1">
            <a:spLocks noChangeArrowheads="1"/>
          </p:cNvSpPr>
          <p:nvPr/>
        </p:nvSpPr>
        <p:spPr bwMode="auto">
          <a:xfrm>
            <a:off x="533400" y="1127125"/>
            <a:ext cx="381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2000" b="1">
                <a:solidFill>
                  <a:srgbClr val="FF0000"/>
                </a:solidFill>
              </a:rPr>
              <a:t>ASTERACEAE</a:t>
            </a:r>
            <a:endParaRPr lang="nl-NL" sz="2000" b="1">
              <a:solidFill>
                <a:srgbClr val="99CC00"/>
              </a:solidFill>
            </a:endParaRPr>
          </a:p>
        </p:txBody>
      </p:sp>
      <p:pic>
        <p:nvPicPr>
          <p:cNvPr id="911371" name="Picture 11" descr="tagetes-erecta-3"/>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9338" y="3789363"/>
            <a:ext cx="2219325" cy="2419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5110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62"/>
                                        </p:tgtEl>
                                        <p:attrNameLst>
                                          <p:attrName>style.visibility</p:attrName>
                                        </p:attrNameLst>
                                      </p:cBhvr>
                                      <p:to>
                                        <p:strVal val="visible"/>
                                      </p:to>
                                    </p:set>
                                    <p:anim calcmode="lin" valueType="num">
                                      <p:cBhvr additive="base">
                                        <p:cTn id="7" dur="500" fill="hold"/>
                                        <p:tgtEl>
                                          <p:spTgt spid="911362"/>
                                        </p:tgtEl>
                                        <p:attrNameLst>
                                          <p:attrName>ppt_x</p:attrName>
                                        </p:attrNameLst>
                                      </p:cBhvr>
                                      <p:tavLst>
                                        <p:tav tm="0">
                                          <p:val>
                                            <p:strVal val="0-#ppt_w/2"/>
                                          </p:val>
                                        </p:tav>
                                        <p:tav tm="100000">
                                          <p:val>
                                            <p:strVal val="#ppt_x"/>
                                          </p:val>
                                        </p:tav>
                                      </p:tavLst>
                                    </p:anim>
                                    <p:anim calcmode="lin" valueType="num">
                                      <p:cBhvr additive="base">
                                        <p:cTn id="8" dur="500" fill="hold"/>
                                        <p:tgtEl>
                                          <p:spTgt spid="911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64"/>
                                        </p:tgtEl>
                                        <p:attrNameLst>
                                          <p:attrName>style.visibility</p:attrName>
                                        </p:attrNameLst>
                                      </p:cBhvr>
                                      <p:to>
                                        <p:strVal val="visible"/>
                                      </p:to>
                                    </p:set>
                                    <p:anim calcmode="lin" valueType="num">
                                      <p:cBhvr additive="base">
                                        <p:cTn id="13" dur="500" fill="hold"/>
                                        <p:tgtEl>
                                          <p:spTgt spid="911364"/>
                                        </p:tgtEl>
                                        <p:attrNameLst>
                                          <p:attrName>ppt_x</p:attrName>
                                        </p:attrNameLst>
                                      </p:cBhvr>
                                      <p:tavLst>
                                        <p:tav tm="0">
                                          <p:val>
                                            <p:strVal val="0-#ppt_w/2"/>
                                          </p:val>
                                        </p:tav>
                                        <p:tav tm="100000">
                                          <p:val>
                                            <p:strVal val="#ppt_x"/>
                                          </p:val>
                                        </p:tav>
                                      </p:tavLst>
                                    </p:anim>
                                    <p:anim calcmode="lin" valueType="num">
                                      <p:cBhvr additive="base">
                                        <p:cTn id="14" dur="500" fill="hold"/>
                                        <p:tgtEl>
                                          <p:spTgt spid="911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65"/>
                                        </p:tgtEl>
                                        <p:attrNameLst>
                                          <p:attrName>style.visibility</p:attrName>
                                        </p:attrNameLst>
                                      </p:cBhvr>
                                      <p:to>
                                        <p:strVal val="visible"/>
                                      </p:to>
                                    </p:set>
                                    <p:anim calcmode="lin" valueType="num">
                                      <p:cBhvr additive="base">
                                        <p:cTn id="19" dur="500" fill="hold"/>
                                        <p:tgtEl>
                                          <p:spTgt spid="911365"/>
                                        </p:tgtEl>
                                        <p:attrNameLst>
                                          <p:attrName>ppt_x</p:attrName>
                                        </p:attrNameLst>
                                      </p:cBhvr>
                                      <p:tavLst>
                                        <p:tav tm="0">
                                          <p:val>
                                            <p:strVal val="0-#ppt_w/2"/>
                                          </p:val>
                                        </p:tav>
                                        <p:tav tm="100000">
                                          <p:val>
                                            <p:strVal val="#ppt_x"/>
                                          </p:val>
                                        </p:tav>
                                      </p:tavLst>
                                    </p:anim>
                                    <p:anim calcmode="lin" valueType="num">
                                      <p:cBhvr additive="base">
                                        <p:cTn id="20" dur="500" fill="hold"/>
                                        <p:tgtEl>
                                          <p:spTgt spid="9113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66"/>
                                        </p:tgtEl>
                                        <p:attrNameLst>
                                          <p:attrName>style.visibility</p:attrName>
                                        </p:attrNameLst>
                                      </p:cBhvr>
                                      <p:to>
                                        <p:strVal val="visible"/>
                                      </p:to>
                                    </p:set>
                                    <p:anim calcmode="lin" valueType="num">
                                      <p:cBhvr additive="base">
                                        <p:cTn id="25" dur="500" fill="hold"/>
                                        <p:tgtEl>
                                          <p:spTgt spid="911366"/>
                                        </p:tgtEl>
                                        <p:attrNameLst>
                                          <p:attrName>ppt_x</p:attrName>
                                        </p:attrNameLst>
                                      </p:cBhvr>
                                      <p:tavLst>
                                        <p:tav tm="0">
                                          <p:val>
                                            <p:strVal val="0-#ppt_w/2"/>
                                          </p:val>
                                        </p:tav>
                                        <p:tav tm="100000">
                                          <p:val>
                                            <p:strVal val="#ppt_x"/>
                                          </p:val>
                                        </p:tav>
                                      </p:tavLst>
                                    </p:anim>
                                    <p:anim calcmode="lin" valueType="num">
                                      <p:cBhvr additive="base">
                                        <p:cTn id="26" dur="500" fill="hold"/>
                                        <p:tgtEl>
                                          <p:spTgt spid="911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2" grpId="0" autoUpdateAnimBg="0"/>
      <p:bldP spid="911364" grpId="0" autoUpdateAnimBg="0"/>
      <p:bldP spid="911365" grpId="0" autoUpdateAnimBg="0"/>
      <p:bldP spid="91136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685800" y="609600"/>
            <a:ext cx="7772400" cy="1143000"/>
          </a:xfrm>
        </p:spPr>
        <p:txBody>
          <a:bodyPr/>
          <a:lstStyle/>
          <a:p>
            <a:pPr algn="r"/>
            <a:r>
              <a:rPr lang="nl-NL">
                <a:solidFill>
                  <a:schemeClr val="accent2"/>
                </a:solidFill>
              </a:rPr>
              <a:t>Verbena cultivars</a:t>
            </a:r>
          </a:p>
        </p:txBody>
      </p:sp>
      <p:pic>
        <p:nvPicPr>
          <p:cNvPr id="5" name="Picture 1027" descr="Verbena%20x%20hybrida"/>
          <p:cNvPicPr>
            <a:picLocks noChangeAspect="1" noChangeArrowheads="1"/>
          </p:cNvPicPr>
          <p:nvPr/>
        </p:nvPicPr>
        <p:blipFill>
          <a:blip r:embed="rId2" cstate="print"/>
          <a:srcRect/>
          <a:stretch>
            <a:fillRect/>
          </a:stretch>
        </p:blipFill>
        <p:spPr bwMode="auto">
          <a:xfrm>
            <a:off x="4787900" y="2852738"/>
            <a:ext cx="3959225" cy="2957512"/>
          </a:xfrm>
          <a:prstGeom prst="rect">
            <a:avLst/>
          </a:prstGeom>
          <a:noFill/>
        </p:spPr>
      </p:pic>
      <p:sp>
        <p:nvSpPr>
          <p:cNvPr id="6" name="Text Box 1028"/>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Ijzerhart (eenjarig)</a:t>
            </a:r>
            <a:endParaRPr lang="nl-NL"/>
          </a:p>
        </p:txBody>
      </p:sp>
      <p:sp>
        <p:nvSpPr>
          <p:cNvPr id="7" name="Text Box 1029"/>
          <p:cNvSpPr txBox="1">
            <a:spLocks noChangeArrowheads="1"/>
          </p:cNvSpPr>
          <p:nvPr/>
        </p:nvSpPr>
        <p:spPr bwMode="auto">
          <a:xfrm>
            <a:off x="533400" y="990600"/>
            <a:ext cx="381000" cy="34448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VERBENACEAE</a:t>
            </a:r>
            <a:endParaRPr lang="nl-NL" sz="2000" b="1">
              <a:solidFill>
                <a:srgbClr val="99CC00"/>
              </a:solidFill>
            </a:endParaRPr>
          </a:p>
        </p:txBody>
      </p:sp>
      <p:sp>
        <p:nvSpPr>
          <p:cNvPr id="8" name="Text Box 1030"/>
          <p:cNvSpPr txBox="1">
            <a:spLocks noChangeArrowheads="1"/>
          </p:cNvSpPr>
          <p:nvPr/>
        </p:nvSpPr>
        <p:spPr bwMode="auto">
          <a:xfrm>
            <a:off x="457200" y="60960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cultuurvariëteit</a:t>
            </a:r>
          </a:p>
        </p:txBody>
      </p:sp>
      <p:pic>
        <p:nvPicPr>
          <p:cNvPr id="9" name="Picture 1032" descr="Verbena"/>
          <p:cNvPicPr>
            <a:picLocks noGrp="1" noChangeAspect="1" noChangeArrowheads="1"/>
          </p:cNvPicPr>
          <p:nvPr>
            <p:ph idx="1"/>
          </p:nvPr>
        </p:nvPicPr>
        <p:blipFill>
          <a:blip r:embed="rId3" cstate="print"/>
          <a:srcRect/>
          <a:stretch>
            <a:fillRect/>
          </a:stretch>
        </p:blipFill>
        <p:spPr>
          <a:xfrm>
            <a:off x="1331913" y="1557338"/>
            <a:ext cx="3327400" cy="2495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algn="r"/>
            <a:r>
              <a:rPr lang="nl-NL">
                <a:solidFill>
                  <a:schemeClr val="accent2"/>
                </a:solidFill>
              </a:rPr>
              <a:t>Viola cultivars</a:t>
            </a:r>
          </a:p>
        </p:txBody>
      </p:sp>
      <p:sp>
        <p:nvSpPr>
          <p:cNvPr id="5" name="Text Box 5"/>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t>Viooltje (tweejarig)</a:t>
            </a:r>
          </a:p>
        </p:txBody>
      </p:sp>
      <p:sp>
        <p:nvSpPr>
          <p:cNvPr id="6" name="Text Box 6"/>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cultuurvariëteit</a:t>
            </a:r>
          </a:p>
        </p:txBody>
      </p:sp>
      <p:sp>
        <p:nvSpPr>
          <p:cNvPr id="7" name="Text Box 7"/>
          <p:cNvSpPr txBox="1">
            <a:spLocks noChangeArrowheads="1"/>
          </p:cNvSpPr>
          <p:nvPr/>
        </p:nvSpPr>
        <p:spPr bwMode="auto">
          <a:xfrm>
            <a:off x="533400" y="1127125"/>
            <a:ext cx="381000" cy="28352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VIOLACEAE</a:t>
            </a:r>
            <a:endParaRPr lang="nl-NL" sz="2000" b="1">
              <a:solidFill>
                <a:srgbClr val="99CC00"/>
              </a:solidFill>
            </a:endParaRPr>
          </a:p>
        </p:txBody>
      </p:sp>
      <p:pic>
        <p:nvPicPr>
          <p:cNvPr id="8" name="Picture 12" descr="1770"/>
          <p:cNvPicPr>
            <a:picLocks noGrp="1" noChangeAspect="1" noChangeArrowheads="1"/>
          </p:cNvPicPr>
          <p:nvPr>
            <p:ph idx="1"/>
          </p:nvPr>
        </p:nvPicPr>
        <p:blipFill>
          <a:blip r:embed="rId2" cstate="print"/>
          <a:srcRect/>
          <a:stretch>
            <a:fillRect/>
          </a:stretch>
        </p:blipFill>
        <p:spPr>
          <a:xfrm>
            <a:off x="3059113" y="1557338"/>
            <a:ext cx="4319587" cy="43195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7" name="Rectangle 3"/>
          <p:cNvSpPr>
            <a:spLocks noGrp="1" noChangeArrowheads="1"/>
          </p:cNvSpPr>
          <p:nvPr>
            <p:ph type="title"/>
          </p:nvPr>
        </p:nvSpPr>
        <p:spPr>
          <a:xfrm>
            <a:off x="755650" y="836613"/>
            <a:ext cx="7559675" cy="5400675"/>
          </a:xfrm>
        </p:spPr>
        <p:txBody>
          <a:bodyPr/>
          <a:lstStyle/>
          <a:p>
            <a:pPr algn="l"/>
            <a:r>
              <a:rPr lang="nl-NL" sz="3600" b="1">
                <a:solidFill>
                  <a:srgbClr val="FF0000"/>
                </a:solidFill>
              </a:rPr>
              <a:t>Eénjarige </a:t>
            </a:r>
            <a:r>
              <a:rPr lang="nl-NL" sz="3600" b="1">
                <a:solidFill>
                  <a:schemeClr val="accent2"/>
                </a:solidFill>
              </a:rPr>
              <a:t>planten ontkiemt, groeit en sterft af binnen hetzelfde jaar of beter gezegd binnen het éénzelfde groeiseizoen </a:t>
            </a:r>
            <a:br>
              <a:rPr lang="nl-NL" sz="3600" b="1">
                <a:solidFill>
                  <a:schemeClr val="accent2"/>
                </a:solidFill>
              </a:rPr>
            </a:br>
            <a:r>
              <a:rPr lang="nl-NL" sz="3600" b="1">
                <a:solidFill>
                  <a:schemeClr val="accent2"/>
                </a:solidFill>
              </a:rPr>
              <a:t/>
            </a:r>
            <a:br>
              <a:rPr lang="nl-NL" sz="3600" b="1">
                <a:solidFill>
                  <a:schemeClr val="accent2"/>
                </a:solidFill>
              </a:rPr>
            </a:br>
            <a:r>
              <a:rPr lang="nl-NL" sz="3600" b="1">
                <a:solidFill>
                  <a:srgbClr val="FF0000"/>
                </a:solidFill>
              </a:rPr>
              <a:t>Tweejarige </a:t>
            </a:r>
            <a:r>
              <a:rPr lang="nl-NL" sz="3600" b="1">
                <a:solidFill>
                  <a:schemeClr val="accent2"/>
                </a:solidFill>
              </a:rPr>
              <a:t>planten ontkiemen en groeien in het eerste jaar en komen tot bloei en dragen vruchten in het tweede jaar en sterft daarna af</a:t>
            </a:r>
          </a:p>
        </p:txBody>
      </p:sp>
      <p:sp>
        <p:nvSpPr>
          <p:cNvPr id="922628" name="Text Box 4"/>
          <p:cNvSpPr txBox="1">
            <a:spLocks noChangeArrowheads="1"/>
          </p:cNvSpPr>
          <p:nvPr/>
        </p:nvSpPr>
        <p:spPr bwMode="auto">
          <a:xfrm>
            <a:off x="2195513" y="2060575"/>
            <a:ext cx="468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l-NL"/>
          </a:p>
        </p:txBody>
      </p:sp>
    </p:spTree>
    <p:extLst>
      <p:ext uri="{BB962C8B-B14F-4D97-AF65-F5344CB8AC3E}">
        <p14:creationId xmlns:p14="http://schemas.microsoft.com/office/powerpoint/2010/main" val="1203120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200" y="152400"/>
            <a:ext cx="7772400" cy="1143000"/>
          </a:xfrm>
        </p:spPr>
        <p:txBody>
          <a:bodyPr/>
          <a:lstStyle/>
          <a:p>
            <a:pPr algn="r"/>
            <a:r>
              <a:rPr lang="nl-NL">
                <a:solidFill>
                  <a:schemeClr val="accent2"/>
                </a:solidFill>
              </a:rPr>
              <a:t>Brassica oleracea</a:t>
            </a:r>
          </a:p>
        </p:txBody>
      </p:sp>
      <p:pic>
        <p:nvPicPr>
          <p:cNvPr id="5" name="Picture 3" descr="brassica_b"/>
          <p:cNvPicPr>
            <a:picLocks noChangeAspect="1" noChangeArrowheads="1"/>
          </p:cNvPicPr>
          <p:nvPr/>
        </p:nvPicPr>
        <p:blipFill>
          <a:blip r:embed="rId2" cstate="print"/>
          <a:srcRect/>
          <a:stretch>
            <a:fillRect/>
          </a:stretch>
        </p:blipFill>
        <p:spPr bwMode="auto">
          <a:xfrm>
            <a:off x="2555875" y="1052513"/>
            <a:ext cx="4378325" cy="4378325"/>
          </a:xfrm>
          <a:prstGeom prst="rect">
            <a:avLst/>
          </a:prstGeom>
          <a:noFill/>
        </p:spPr>
      </p:pic>
      <p:sp>
        <p:nvSpPr>
          <p:cNvPr id="6" name="Text Box 4"/>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groenteachtig</a:t>
            </a:r>
          </a:p>
        </p:txBody>
      </p:sp>
      <p:sp>
        <p:nvSpPr>
          <p:cNvPr id="7" name="Text Box 5"/>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Japanse sierkool (tweejarig)</a:t>
            </a:r>
            <a:endParaRPr lang="nl-NL"/>
          </a:p>
        </p:txBody>
      </p:sp>
      <p:sp>
        <p:nvSpPr>
          <p:cNvPr id="8" name="Text Box 6"/>
          <p:cNvSpPr txBox="1">
            <a:spLocks noChangeArrowheads="1"/>
          </p:cNvSpPr>
          <p:nvPr/>
        </p:nvSpPr>
        <p:spPr bwMode="auto">
          <a:xfrm>
            <a:off x="533400" y="1127125"/>
            <a:ext cx="381000" cy="37496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BRASSICACEAE</a:t>
            </a:r>
            <a:endParaRPr lang="nl-NL" sz="2000" b="1">
              <a:solidFill>
                <a:srgbClr val="99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219200" y="152400"/>
            <a:ext cx="7772400" cy="1143000"/>
          </a:xfrm>
        </p:spPr>
        <p:txBody>
          <a:bodyPr>
            <a:normAutofit fontScale="90000"/>
          </a:bodyPr>
          <a:lstStyle/>
          <a:p>
            <a:pPr algn="r"/>
            <a:r>
              <a:rPr lang="nl-NL">
                <a:solidFill>
                  <a:schemeClr val="accent2"/>
                </a:solidFill>
              </a:rPr>
              <a:t>Cucurbita pepo </a:t>
            </a:r>
            <a:br>
              <a:rPr lang="nl-NL">
                <a:solidFill>
                  <a:schemeClr val="accent2"/>
                </a:solidFill>
              </a:rPr>
            </a:br>
            <a:r>
              <a:rPr lang="nl-NL">
                <a:solidFill>
                  <a:schemeClr val="accent2"/>
                </a:solidFill>
              </a:rPr>
              <a:t>(Ovifera Groep)</a:t>
            </a:r>
          </a:p>
        </p:txBody>
      </p:sp>
      <p:graphicFrame>
        <p:nvGraphicFramePr>
          <p:cNvPr id="544771" name="Object 3"/>
          <p:cNvGraphicFramePr>
            <a:graphicFrameLocks noChangeAspect="1"/>
          </p:cNvGraphicFramePr>
          <p:nvPr/>
        </p:nvGraphicFramePr>
        <p:xfrm>
          <a:off x="2286000" y="1371600"/>
          <a:ext cx="5210175" cy="4160838"/>
        </p:xfrm>
        <a:graphic>
          <a:graphicData uri="http://schemas.openxmlformats.org/presentationml/2006/ole">
            <mc:AlternateContent xmlns:mc="http://schemas.openxmlformats.org/markup-compatibility/2006">
              <mc:Choice xmlns:v="urn:schemas-microsoft-com:vml" Requires="v">
                <p:oleObj spid="_x0000_s1026" name="Bitmapafbeelding" r:id="rId3" imgW="4780952" imgH="3820058" progId="Paint.Picture">
                  <p:embed/>
                </p:oleObj>
              </mc:Choice>
              <mc:Fallback>
                <p:oleObj name="Bitmapafbeelding" r:id="rId3" imgW="4780952" imgH="382005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71600"/>
                        <a:ext cx="5210175"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4772" name="Text Box 4"/>
          <p:cNvSpPr txBox="1">
            <a:spLocks noChangeArrowheads="1"/>
          </p:cNvSpPr>
          <p:nvPr/>
        </p:nvSpPr>
        <p:spPr bwMode="auto">
          <a:xfrm>
            <a:off x="304800" y="5943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l-NL">
                <a:solidFill>
                  <a:srgbClr val="FF6600"/>
                </a:solidFill>
              </a:rPr>
              <a:t>pompoen, eidragend</a:t>
            </a:r>
          </a:p>
        </p:txBody>
      </p:sp>
      <p:sp>
        <p:nvSpPr>
          <p:cNvPr id="544773" name="Text Box 5"/>
          <p:cNvSpPr txBox="1">
            <a:spLocks noChangeArrowheads="1"/>
          </p:cNvSpPr>
          <p:nvPr/>
        </p:nvSpPr>
        <p:spPr bwMode="auto">
          <a:xfrm>
            <a:off x="228600" y="54864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solidFill>
                  <a:schemeClr val="accent2"/>
                </a:solidFill>
              </a:rPr>
              <a:t>kleinvruchtige sierkalebas (eenjarig)</a:t>
            </a:r>
            <a:endParaRPr lang="nl-NL"/>
          </a:p>
        </p:txBody>
      </p:sp>
      <p:sp>
        <p:nvSpPr>
          <p:cNvPr id="544774" name="Text Box 6"/>
          <p:cNvSpPr txBox="1">
            <a:spLocks noChangeArrowheads="1"/>
          </p:cNvSpPr>
          <p:nvPr/>
        </p:nvSpPr>
        <p:spPr bwMode="auto">
          <a:xfrm>
            <a:off x="533400" y="990600"/>
            <a:ext cx="381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2000" b="1">
                <a:solidFill>
                  <a:srgbClr val="FF0000"/>
                </a:solidFill>
              </a:rPr>
              <a:t>CUCURBITACEAE</a:t>
            </a:r>
            <a:endParaRPr lang="nl-NL" sz="2000" b="1">
              <a:solidFill>
                <a:srgbClr val="99CC00"/>
              </a:solidFill>
            </a:endParaRPr>
          </a:p>
        </p:txBody>
      </p:sp>
    </p:spTree>
    <p:extLst>
      <p:ext uri="{BB962C8B-B14F-4D97-AF65-F5344CB8AC3E}">
        <p14:creationId xmlns:p14="http://schemas.microsoft.com/office/powerpoint/2010/main" val="1027144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4770"/>
                                        </p:tgtEl>
                                        <p:attrNameLst>
                                          <p:attrName>style.visibility</p:attrName>
                                        </p:attrNameLst>
                                      </p:cBhvr>
                                      <p:to>
                                        <p:strVal val="visible"/>
                                      </p:to>
                                    </p:set>
                                    <p:anim calcmode="lin" valueType="num">
                                      <p:cBhvr additive="base">
                                        <p:cTn id="7" dur="500" fill="hold"/>
                                        <p:tgtEl>
                                          <p:spTgt spid="544770"/>
                                        </p:tgtEl>
                                        <p:attrNameLst>
                                          <p:attrName>ppt_x</p:attrName>
                                        </p:attrNameLst>
                                      </p:cBhvr>
                                      <p:tavLst>
                                        <p:tav tm="0">
                                          <p:val>
                                            <p:strVal val="0-#ppt_w/2"/>
                                          </p:val>
                                        </p:tav>
                                        <p:tav tm="100000">
                                          <p:val>
                                            <p:strVal val="#ppt_x"/>
                                          </p:val>
                                        </p:tav>
                                      </p:tavLst>
                                    </p:anim>
                                    <p:anim calcmode="lin" valueType="num">
                                      <p:cBhvr additive="base">
                                        <p:cTn id="8" dur="500" fill="hold"/>
                                        <p:tgtEl>
                                          <p:spTgt spid="544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4773"/>
                                        </p:tgtEl>
                                        <p:attrNameLst>
                                          <p:attrName>style.visibility</p:attrName>
                                        </p:attrNameLst>
                                      </p:cBhvr>
                                      <p:to>
                                        <p:strVal val="visible"/>
                                      </p:to>
                                    </p:set>
                                    <p:anim calcmode="lin" valueType="num">
                                      <p:cBhvr additive="base">
                                        <p:cTn id="13" dur="500" fill="hold"/>
                                        <p:tgtEl>
                                          <p:spTgt spid="544773"/>
                                        </p:tgtEl>
                                        <p:attrNameLst>
                                          <p:attrName>ppt_x</p:attrName>
                                        </p:attrNameLst>
                                      </p:cBhvr>
                                      <p:tavLst>
                                        <p:tav tm="0">
                                          <p:val>
                                            <p:strVal val="0-#ppt_w/2"/>
                                          </p:val>
                                        </p:tav>
                                        <p:tav tm="100000">
                                          <p:val>
                                            <p:strVal val="#ppt_x"/>
                                          </p:val>
                                        </p:tav>
                                      </p:tavLst>
                                    </p:anim>
                                    <p:anim calcmode="lin" valueType="num">
                                      <p:cBhvr additive="base">
                                        <p:cTn id="14" dur="500" fill="hold"/>
                                        <p:tgtEl>
                                          <p:spTgt spid="5447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4772"/>
                                        </p:tgtEl>
                                        <p:attrNameLst>
                                          <p:attrName>style.visibility</p:attrName>
                                        </p:attrNameLst>
                                      </p:cBhvr>
                                      <p:to>
                                        <p:strVal val="visible"/>
                                      </p:to>
                                    </p:set>
                                    <p:anim calcmode="lin" valueType="num">
                                      <p:cBhvr additive="base">
                                        <p:cTn id="19" dur="500" fill="hold"/>
                                        <p:tgtEl>
                                          <p:spTgt spid="544772"/>
                                        </p:tgtEl>
                                        <p:attrNameLst>
                                          <p:attrName>ppt_x</p:attrName>
                                        </p:attrNameLst>
                                      </p:cBhvr>
                                      <p:tavLst>
                                        <p:tav tm="0">
                                          <p:val>
                                            <p:strVal val="0-#ppt_w/2"/>
                                          </p:val>
                                        </p:tav>
                                        <p:tav tm="100000">
                                          <p:val>
                                            <p:strVal val="#ppt_x"/>
                                          </p:val>
                                        </p:tav>
                                      </p:tavLst>
                                    </p:anim>
                                    <p:anim calcmode="lin" valueType="num">
                                      <p:cBhvr additive="base">
                                        <p:cTn id="20" dur="500" fill="hold"/>
                                        <p:tgtEl>
                                          <p:spTgt spid="5447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4774"/>
                                        </p:tgtEl>
                                        <p:attrNameLst>
                                          <p:attrName>style.visibility</p:attrName>
                                        </p:attrNameLst>
                                      </p:cBhvr>
                                      <p:to>
                                        <p:strVal val="visible"/>
                                      </p:to>
                                    </p:set>
                                    <p:anim calcmode="lin" valueType="num">
                                      <p:cBhvr additive="base">
                                        <p:cTn id="25" dur="500" fill="hold"/>
                                        <p:tgtEl>
                                          <p:spTgt spid="544774"/>
                                        </p:tgtEl>
                                        <p:attrNameLst>
                                          <p:attrName>ppt_x</p:attrName>
                                        </p:attrNameLst>
                                      </p:cBhvr>
                                      <p:tavLst>
                                        <p:tav tm="0">
                                          <p:val>
                                            <p:strVal val="0-#ppt_w/2"/>
                                          </p:val>
                                        </p:tav>
                                        <p:tav tm="100000">
                                          <p:val>
                                            <p:strVal val="#ppt_x"/>
                                          </p:val>
                                        </p:tav>
                                      </p:tavLst>
                                    </p:anim>
                                    <p:anim calcmode="lin" valueType="num">
                                      <p:cBhvr additive="base">
                                        <p:cTn id="26" dur="500" fill="hold"/>
                                        <p:tgtEl>
                                          <p:spTgt spid="544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0" grpId="0" autoUpdateAnimBg="0"/>
      <p:bldP spid="544772" grpId="0" autoUpdateAnimBg="0"/>
      <p:bldP spid="544773" grpId="0" autoUpdateAnimBg="0"/>
      <p:bldP spid="5447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200" y="152400"/>
            <a:ext cx="7772400" cy="1143000"/>
          </a:xfrm>
        </p:spPr>
        <p:txBody>
          <a:bodyPr/>
          <a:lstStyle/>
          <a:p>
            <a:pPr algn="r"/>
            <a:r>
              <a:rPr lang="nl-NL">
                <a:solidFill>
                  <a:schemeClr val="accent2"/>
                </a:solidFill>
              </a:rPr>
              <a:t>Dianthus barbatus</a:t>
            </a:r>
          </a:p>
        </p:txBody>
      </p:sp>
      <p:pic>
        <p:nvPicPr>
          <p:cNvPr id="5" name="Picture 3" descr="sweet_william"/>
          <p:cNvPicPr>
            <a:picLocks noChangeAspect="1" noChangeArrowheads="1"/>
          </p:cNvPicPr>
          <p:nvPr/>
        </p:nvPicPr>
        <p:blipFill>
          <a:blip r:embed="rId2" cstate="print"/>
          <a:srcRect/>
          <a:stretch>
            <a:fillRect/>
          </a:stretch>
        </p:blipFill>
        <p:spPr bwMode="auto">
          <a:xfrm>
            <a:off x="1981200" y="1143000"/>
            <a:ext cx="5614988" cy="4375150"/>
          </a:xfrm>
          <a:prstGeom prst="rect">
            <a:avLst/>
          </a:prstGeom>
          <a:noFill/>
        </p:spPr>
      </p:pic>
      <p:sp>
        <p:nvSpPr>
          <p:cNvPr id="6" name="Text Box 4"/>
          <p:cNvSpPr txBox="1">
            <a:spLocks noChangeArrowheads="1"/>
          </p:cNvSpPr>
          <p:nvPr/>
        </p:nvSpPr>
        <p:spPr bwMode="auto">
          <a:xfrm>
            <a:off x="250825" y="5661025"/>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Duizendschoon (tweejarig)</a:t>
            </a:r>
            <a:endParaRPr lang="nl-NL"/>
          </a:p>
        </p:txBody>
      </p:sp>
      <p:sp>
        <p:nvSpPr>
          <p:cNvPr id="7" name="Text Box 5"/>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gebaard</a:t>
            </a:r>
          </a:p>
        </p:txBody>
      </p:sp>
      <p:sp>
        <p:nvSpPr>
          <p:cNvPr id="8" name="Text Box 6"/>
          <p:cNvSpPr txBox="1">
            <a:spLocks noChangeArrowheads="1"/>
          </p:cNvSpPr>
          <p:nvPr/>
        </p:nvSpPr>
        <p:spPr bwMode="auto">
          <a:xfrm>
            <a:off x="533400" y="990600"/>
            <a:ext cx="381000" cy="46640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CARYOPHYLLACEAE</a:t>
            </a:r>
            <a:endParaRPr lang="nl-NL" sz="2000" b="1">
              <a:solidFill>
                <a:srgbClr val="99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algn="r"/>
            <a:r>
              <a:rPr lang="nl-NL">
                <a:solidFill>
                  <a:schemeClr val="accent2"/>
                </a:solidFill>
              </a:rPr>
              <a:t>Lathyrus odoratus</a:t>
            </a:r>
          </a:p>
        </p:txBody>
      </p:sp>
      <p:pic>
        <p:nvPicPr>
          <p:cNvPr id="5" name="Picture 8" descr="Lathyrus%20odoratus%20grandiflorus%20Heirloom%20Mixed"/>
          <p:cNvPicPr>
            <a:picLocks noGrp="1" noChangeAspect="1" noChangeArrowheads="1"/>
          </p:cNvPicPr>
          <p:nvPr>
            <p:ph sz="half" idx="1"/>
          </p:nvPr>
        </p:nvPicPr>
        <p:blipFill>
          <a:blip r:embed="rId2" cstate="print"/>
          <a:srcRect/>
          <a:stretch>
            <a:fillRect/>
          </a:stretch>
        </p:blipFill>
        <p:spPr>
          <a:xfrm>
            <a:off x="2051050" y="2276475"/>
            <a:ext cx="2667000" cy="2667000"/>
          </a:xfrm>
          <a:noFill/>
          <a:ln/>
        </p:spPr>
      </p:pic>
      <p:sp>
        <p:nvSpPr>
          <p:cNvPr id="6" name="Text Box 4"/>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Siererwt (meerjarig)</a:t>
            </a:r>
            <a:endParaRPr lang="nl-NL"/>
          </a:p>
        </p:txBody>
      </p:sp>
      <p:sp>
        <p:nvSpPr>
          <p:cNvPr id="7" name="Text Box 5"/>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geurend</a:t>
            </a:r>
          </a:p>
        </p:txBody>
      </p:sp>
      <p:sp>
        <p:nvSpPr>
          <p:cNvPr id="8" name="Text Box 6"/>
          <p:cNvSpPr txBox="1">
            <a:spLocks noChangeArrowheads="1"/>
          </p:cNvSpPr>
          <p:nvPr/>
        </p:nvSpPr>
        <p:spPr bwMode="auto">
          <a:xfrm>
            <a:off x="533400" y="990600"/>
            <a:ext cx="381000" cy="25304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FABACEAE</a:t>
            </a:r>
            <a:endParaRPr lang="nl-NL" sz="2000" b="1">
              <a:solidFill>
                <a:srgbClr val="99CC00"/>
              </a:solidFill>
            </a:endParaRPr>
          </a:p>
        </p:txBody>
      </p:sp>
      <p:pic>
        <p:nvPicPr>
          <p:cNvPr id="9" name="Picture 11" descr="odoratus-1"/>
          <p:cNvPicPr>
            <a:picLocks noChangeAspect="1" noChangeArrowheads="1"/>
          </p:cNvPicPr>
          <p:nvPr/>
        </p:nvPicPr>
        <p:blipFill>
          <a:blip r:embed="rId3" cstate="print"/>
          <a:srcRect/>
          <a:stretch>
            <a:fillRect/>
          </a:stretch>
        </p:blipFill>
        <p:spPr>
          <a:xfrm>
            <a:off x="5435600" y="1989138"/>
            <a:ext cx="2878138" cy="41148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200" y="152400"/>
            <a:ext cx="7772400" cy="1143000"/>
          </a:xfrm>
        </p:spPr>
        <p:txBody>
          <a:bodyPr/>
          <a:lstStyle/>
          <a:p>
            <a:pPr algn="r"/>
            <a:r>
              <a:rPr lang="nl-NL">
                <a:solidFill>
                  <a:schemeClr val="accent2"/>
                </a:solidFill>
              </a:rPr>
              <a:t>Lobularia maritima</a:t>
            </a:r>
          </a:p>
        </p:txBody>
      </p:sp>
      <p:pic>
        <p:nvPicPr>
          <p:cNvPr id="5" name="Picture 3" descr="Lobularia_maritima"/>
          <p:cNvPicPr>
            <a:picLocks noChangeAspect="1" noChangeArrowheads="1"/>
          </p:cNvPicPr>
          <p:nvPr/>
        </p:nvPicPr>
        <p:blipFill>
          <a:blip r:embed="rId2" cstate="print"/>
          <a:srcRect/>
          <a:stretch>
            <a:fillRect/>
          </a:stretch>
        </p:blipFill>
        <p:spPr bwMode="auto">
          <a:xfrm>
            <a:off x="1676400" y="1046163"/>
            <a:ext cx="5997575" cy="4497387"/>
          </a:xfrm>
          <a:prstGeom prst="rect">
            <a:avLst/>
          </a:prstGeom>
          <a:noFill/>
        </p:spPr>
      </p:pic>
      <p:sp>
        <p:nvSpPr>
          <p:cNvPr id="6" name="Text Box 4"/>
          <p:cNvSpPr txBox="1">
            <a:spLocks noChangeArrowheads="1"/>
          </p:cNvSpPr>
          <p:nvPr/>
        </p:nvSpPr>
        <p:spPr bwMode="auto">
          <a:xfrm>
            <a:off x="304800" y="59436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aan de zeekust groeiend</a:t>
            </a:r>
          </a:p>
        </p:txBody>
      </p:sp>
      <p:sp>
        <p:nvSpPr>
          <p:cNvPr id="7" name="Text Box 5"/>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sneeuwkleed, schildzaad (eenjarig)</a:t>
            </a:r>
            <a:endParaRPr lang="nl-NL"/>
          </a:p>
        </p:txBody>
      </p:sp>
      <p:sp>
        <p:nvSpPr>
          <p:cNvPr id="8" name="Text Box 6"/>
          <p:cNvSpPr txBox="1">
            <a:spLocks noChangeArrowheads="1"/>
          </p:cNvSpPr>
          <p:nvPr/>
        </p:nvSpPr>
        <p:spPr bwMode="auto">
          <a:xfrm>
            <a:off x="533400" y="1127125"/>
            <a:ext cx="381000" cy="37496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BRASSICACEAE</a:t>
            </a:r>
            <a:endParaRPr lang="nl-NL" sz="2000" b="1">
              <a:solidFill>
                <a:srgbClr val="99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200" y="152400"/>
            <a:ext cx="7772400" cy="1143000"/>
          </a:xfrm>
        </p:spPr>
        <p:txBody>
          <a:bodyPr/>
          <a:lstStyle/>
          <a:p>
            <a:pPr algn="r"/>
            <a:r>
              <a:rPr lang="nl-NL">
                <a:solidFill>
                  <a:schemeClr val="accent2"/>
                </a:solidFill>
              </a:rPr>
              <a:t>Myosotis cultivars</a:t>
            </a:r>
          </a:p>
        </p:txBody>
      </p:sp>
      <p:pic>
        <p:nvPicPr>
          <p:cNvPr id="5" name="Picture 3" descr="myosotis%20sylvatica"/>
          <p:cNvPicPr>
            <a:picLocks noChangeAspect="1" noChangeArrowheads="1"/>
          </p:cNvPicPr>
          <p:nvPr/>
        </p:nvPicPr>
        <p:blipFill>
          <a:blip r:embed="rId2" cstate="print"/>
          <a:srcRect/>
          <a:stretch>
            <a:fillRect/>
          </a:stretch>
        </p:blipFill>
        <p:spPr bwMode="auto">
          <a:xfrm>
            <a:off x="2133600" y="1066800"/>
            <a:ext cx="5791200" cy="4343400"/>
          </a:xfrm>
          <a:prstGeom prst="rect">
            <a:avLst/>
          </a:prstGeom>
          <a:noFill/>
        </p:spPr>
      </p:pic>
      <p:sp>
        <p:nvSpPr>
          <p:cNvPr id="6" name="Text Box 4"/>
          <p:cNvSpPr txBox="1">
            <a:spLocks noChangeArrowheads="1"/>
          </p:cNvSpPr>
          <p:nvPr/>
        </p:nvSpPr>
        <p:spPr bwMode="auto">
          <a:xfrm>
            <a:off x="228600" y="5486400"/>
            <a:ext cx="6477000" cy="457200"/>
          </a:xfrm>
          <a:prstGeom prst="rect">
            <a:avLst/>
          </a:prstGeom>
          <a:noFill/>
          <a:ln w="9525">
            <a:noFill/>
            <a:miter lim="800000"/>
            <a:headEnd/>
            <a:tailEnd/>
          </a:ln>
          <a:effectLst/>
        </p:spPr>
        <p:txBody>
          <a:bodyPr>
            <a:spAutoFit/>
          </a:bodyPr>
          <a:lstStyle/>
          <a:p>
            <a:pPr>
              <a:spcBef>
                <a:spcPct val="50000"/>
              </a:spcBef>
            </a:pPr>
            <a:r>
              <a:rPr lang="nl-NL">
                <a:solidFill>
                  <a:schemeClr val="accent2"/>
                </a:solidFill>
              </a:rPr>
              <a:t>vergeet-mij-nietje (tweejarig)</a:t>
            </a:r>
            <a:endParaRPr lang="nl-NL"/>
          </a:p>
        </p:txBody>
      </p:sp>
      <p:sp>
        <p:nvSpPr>
          <p:cNvPr id="7" name="Text Box 5"/>
          <p:cNvSpPr txBox="1">
            <a:spLocks noChangeArrowheads="1"/>
          </p:cNvSpPr>
          <p:nvPr/>
        </p:nvSpPr>
        <p:spPr bwMode="auto">
          <a:xfrm>
            <a:off x="533400" y="1127125"/>
            <a:ext cx="381000" cy="3749675"/>
          </a:xfrm>
          <a:prstGeom prst="rect">
            <a:avLst/>
          </a:prstGeom>
          <a:noFill/>
          <a:ln w="9525">
            <a:noFill/>
            <a:miter lim="800000"/>
            <a:headEnd/>
            <a:tailEnd/>
          </a:ln>
          <a:effectLst/>
        </p:spPr>
        <p:txBody>
          <a:bodyPr>
            <a:spAutoFit/>
          </a:bodyPr>
          <a:lstStyle/>
          <a:p>
            <a:pPr>
              <a:spcBef>
                <a:spcPct val="50000"/>
              </a:spcBef>
            </a:pPr>
            <a:r>
              <a:rPr lang="nl-NL" sz="2000" b="1">
                <a:solidFill>
                  <a:srgbClr val="FF0000"/>
                </a:solidFill>
              </a:rPr>
              <a:t>BORAGINACEAE</a:t>
            </a:r>
            <a:endParaRPr lang="nl-NL" sz="2000" b="1">
              <a:solidFill>
                <a:srgbClr val="99CC00"/>
              </a:solidFill>
            </a:endParaRPr>
          </a:p>
        </p:txBody>
      </p:sp>
      <p:sp>
        <p:nvSpPr>
          <p:cNvPr id="8" name="Text Box 6"/>
          <p:cNvSpPr txBox="1">
            <a:spLocks noChangeArrowheads="1"/>
          </p:cNvSpPr>
          <p:nvPr/>
        </p:nvSpPr>
        <p:spPr bwMode="auto">
          <a:xfrm>
            <a:off x="457200" y="6096000"/>
            <a:ext cx="4343400" cy="457200"/>
          </a:xfrm>
          <a:prstGeom prst="rect">
            <a:avLst/>
          </a:prstGeom>
          <a:noFill/>
          <a:ln w="9525">
            <a:noFill/>
            <a:miter lim="800000"/>
            <a:headEnd/>
            <a:tailEnd/>
          </a:ln>
          <a:effectLst/>
        </p:spPr>
        <p:txBody>
          <a:bodyPr>
            <a:spAutoFit/>
          </a:bodyPr>
          <a:lstStyle/>
          <a:p>
            <a:pPr algn="r">
              <a:spcBef>
                <a:spcPct val="50000"/>
              </a:spcBef>
            </a:pPr>
            <a:r>
              <a:rPr lang="nl-NL">
                <a:solidFill>
                  <a:srgbClr val="FF6600"/>
                </a:solidFill>
              </a:rPr>
              <a:t>cultuurvarieteit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algn="r"/>
            <a:r>
              <a:rPr lang="nl-NL">
                <a:solidFill>
                  <a:schemeClr val="accent2"/>
                </a:solidFill>
              </a:rPr>
              <a:t>Nicotiana alata</a:t>
            </a:r>
          </a:p>
        </p:txBody>
      </p:sp>
      <p:pic>
        <p:nvPicPr>
          <p:cNvPr id="812035" name="Picture 3" descr="Nicotiana%20alata%20th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844675"/>
            <a:ext cx="3087688" cy="4233863"/>
          </a:xfrm>
          <a:prstGeom prst="rect">
            <a:avLst/>
          </a:prstGeom>
          <a:noFill/>
          <a:extLst>
            <a:ext uri="{909E8E84-426E-40DD-AFC4-6F175D3DCCD1}">
              <a14:hiddenFill xmlns:a14="http://schemas.microsoft.com/office/drawing/2010/main">
                <a:solidFill>
                  <a:srgbClr val="FFFFFF"/>
                </a:solidFill>
              </a14:hiddenFill>
            </a:ext>
          </a:extLst>
        </p:spPr>
      </p:pic>
      <p:sp>
        <p:nvSpPr>
          <p:cNvPr id="812037" name="Text Box 5"/>
          <p:cNvSpPr txBox="1">
            <a:spLocks noChangeArrowheads="1"/>
          </p:cNvSpPr>
          <p:nvPr/>
        </p:nvSpPr>
        <p:spPr bwMode="auto">
          <a:xfrm>
            <a:off x="228600" y="54864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solidFill>
                  <a:schemeClr val="accent2"/>
                </a:solidFill>
              </a:rPr>
              <a:t>Tabaksplant (eenjarig)</a:t>
            </a:r>
            <a:endParaRPr lang="nl-NL"/>
          </a:p>
        </p:txBody>
      </p:sp>
      <p:sp>
        <p:nvSpPr>
          <p:cNvPr id="812038" name="Text Box 6"/>
          <p:cNvSpPr txBox="1">
            <a:spLocks noChangeArrowheads="1"/>
          </p:cNvSpPr>
          <p:nvPr/>
        </p:nvSpPr>
        <p:spPr bwMode="auto">
          <a:xfrm>
            <a:off x="304800" y="5943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l-NL">
                <a:solidFill>
                  <a:srgbClr val="FF6600"/>
                </a:solidFill>
              </a:rPr>
              <a:t>gevleugeld</a:t>
            </a:r>
          </a:p>
        </p:txBody>
      </p:sp>
      <p:sp>
        <p:nvSpPr>
          <p:cNvPr id="812039" name="Text Box 7"/>
          <p:cNvSpPr txBox="1">
            <a:spLocks noChangeArrowheads="1"/>
          </p:cNvSpPr>
          <p:nvPr/>
        </p:nvSpPr>
        <p:spPr bwMode="auto">
          <a:xfrm>
            <a:off x="533400" y="990600"/>
            <a:ext cx="381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2000" b="1">
                <a:solidFill>
                  <a:srgbClr val="FF0000"/>
                </a:solidFill>
              </a:rPr>
              <a:t>SOLANACEAE</a:t>
            </a:r>
            <a:endParaRPr lang="nl-NL" sz="2000" b="1">
              <a:solidFill>
                <a:srgbClr val="99CC00"/>
              </a:solidFill>
            </a:endParaRPr>
          </a:p>
        </p:txBody>
      </p:sp>
      <p:pic>
        <p:nvPicPr>
          <p:cNvPr id="813064" name="Picture 1032" descr="Nicotiana_Dwarf_Mix_0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484313"/>
            <a:ext cx="254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1274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2034"/>
                                        </p:tgtEl>
                                        <p:attrNameLst>
                                          <p:attrName>style.visibility</p:attrName>
                                        </p:attrNameLst>
                                      </p:cBhvr>
                                      <p:to>
                                        <p:strVal val="visible"/>
                                      </p:to>
                                    </p:set>
                                    <p:anim calcmode="lin" valueType="num">
                                      <p:cBhvr additive="base">
                                        <p:cTn id="7" dur="500" fill="hold"/>
                                        <p:tgtEl>
                                          <p:spTgt spid="812034"/>
                                        </p:tgtEl>
                                        <p:attrNameLst>
                                          <p:attrName>ppt_x</p:attrName>
                                        </p:attrNameLst>
                                      </p:cBhvr>
                                      <p:tavLst>
                                        <p:tav tm="0">
                                          <p:val>
                                            <p:strVal val="0-#ppt_w/2"/>
                                          </p:val>
                                        </p:tav>
                                        <p:tav tm="100000">
                                          <p:val>
                                            <p:strVal val="#ppt_x"/>
                                          </p:val>
                                        </p:tav>
                                      </p:tavLst>
                                    </p:anim>
                                    <p:anim calcmode="lin" valueType="num">
                                      <p:cBhvr additive="base">
                                        <p:cTn id="8" dur="500" fill="hold"/>
                                        <p:tgtEl>
                                          <p:spTgt spid="812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2037"/>
                                        </p:tgtEl>
                                        <p:attrNameLst>
                                          <p:attrName>style.visibility</p:attrName>
                                        </p:attrNameLst>
                                      </p:cBhvr>
                                      <p:to>
                                        <p:strVal val="visible"/>
                                      </p:to>
                                    </p:set>
                                    <p:anim calcmode="lin" valueType="num">
                                      <p:cBhvr additive="base">
                                        <p:cTn id="13" dur="500" fill="hold"/>
                                        <p:tgtEl>
                                          <p:spTgt spid="812037"/>
                                        </p:tgtEl>
                                        <p:attrNameLst>
                                          <p:attrName>ppt_x</p:attrName>
                                        </p:attrNameLst>
                                      </p:cBhvr>
                                      <p:tavLst>
                                        <p:tav tm="0">
                                          <p:val>
                                            <p:strVal val="0-#ppt_w/2"/>
                                          </p:val>
                                        </p:tav>
                                        <p:tav tm="100000">
                                          <p:val>
                                            <p:strVal val="#ppt_x"/>
                                          </p:val>
                                        </p:tav>
                                      </p:tavLst>
                                    </p:anim>
                                    <p:anim calcmode="lin" valueType="num">
                                      <p:cBhvr additive="base">
                                        <p:cTn id="14" dur="500" fill="hold"/>
                                        <p:tgtEl>
                                          <p:spTgt spid="8120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2038"/>
                                        </p:tgtEl>
                                        <p:attrNameLst>
                                          <p:attrName>style.visibility</p:attrName>
                                        </p:attrNameLst>
                                      </p:cBhvr>
                                      <p:to>
                                        <p:strVal val="visible"/>
                                      </p:to>
                                    </p:set>
                                    <p:anim calcmode="lin" valueType="num">
                                      <p:cBhvr additive="base">
                                        <p:cTn id="19" dur="500" fill="hold"/>
                                        <p:tgtEl>
                                          <p:spTgt spid="812038"/>
                                        </p:tgtEl>
                                        <p:attrNameLst>
                                          <p:attrName>ppt_x</p:attrName>
                                        </p:attrNameLst>
                                      </p:cBhvr>
                                      <p:tavLst>
                                        <p:tav tm="0">
                                          <p:val>
                                            <p:strVal val="0-#ppt_w/2"/>
                                          </p:val>
                                        </p:tav>
                                        <p:tav tm="100000">
                                          <p:val>
                                            <p:strVal val="#ppt_x"/>
                                          </p:val>
                                        </p:tav>
                                      </p:tavLst>
                                    </p:anim>
                                    <p:anim calcmode="lin" valueType="num">
                                      <p:cBhvr additive="base">
                                        <p:cTn id="20" dur="500" fill="hold"/>
                                        <p:tgtEl>
                                          <p:spTgt spid="8120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2039"/>
                                        </p:tgtEl>
                                        <p:attrNameLst>
                                          <p:attrName>style.visibility</p:attrName>
                                        </p:attrNameLst>
                                      </p:cBhvr>
                                      <p:to>
                                        <p:strVal val="visible"/>
                                      </p:to>
                                    </p:set>
                                    <p:anim calcmode="lin" valueType="num">
                                      <p:cBhvr additive="base">
                                        <p:cTn id="25" dur="500" fill="hold"/>
                                        <p:tgtEl>
                                          <p:spTgt spid="812039"/>
                                        </p:tgtEl>
                                        <p:attrNameLst>
                                          <p:attrName>ppt_x</p:attrName>
                                        </p:attrNameLst>
                                      </p:cBhvr>
                                      <p:tavLst>
                                        <p:tav tm="0">
                                          <p:val>
                                            <p:strVal val="0-#ppt_w/2"/>
                                          </p:val>
                                        </p:tav>
                                        <p:tav tm="100000">
                                          <p:val>
                                            <p:strVal val="#ppt_x"/>
                                          </p:val>
                                        </p:tav>
                                      </p:tavLst>
                                    </p:anim>
                                    <p:anim calcmode="lin" valueType="num">
                                      <p:cBhvr additive="base">
                                        <p:cTn id="26" dur="500" fill="hold"/>
                                        <p:tgtEl>
                                          <p:spTgt spid="812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4" grpId="0" autoUpdateAnimBg="0"/>
      <p:bldP spid="812037" grpId="0" autoUpdateAnimBg="0"/>
      <p:bldP spid="812038" grpId="0" autoUpdateAnimBg="0"/>
      <p:bldP spid="812039" grpId="0" autoUpdateAnimBg="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165</Words>
  <Application>Microsoft Office PowerPoint</Application>
  <PresentationFormat>Diavoorstelling (4:3)</PresentationFormat>
  <Paragraphs>62</Paragraphs>
  <Slides>17</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17</vt:i4>
      </vt:variant>
    </vt:vector>
  </HeadingPairs>
  <TitlesOfParts>
    <vt:vector size="19" baseType="lpstr">
      <vt:lpstr>Office-thema</vt:lpstr>
      <vt:lpstr>Bitmapafbeelding</vt:lpstr>
      <vt:lpstr>PowerPoint-presentatie</vt:lpstr>
      <vt:lpstr>Eénjarige planten ontkiemt, groeit en sterft af binnen hetzelfde jaar of beter gezegd binnen het éénzelfde groeiseizoen   Tweejarige planten ontkiemen en groeien in het eerste jaar en komen tot bloei en dragen vruchten in het tweede jaar en sterft daarna af</vt:lpstr>
      <vt:lpstr>Brassica oleracea</vt:lpstr>
      <vt:lpstr>Cucurbita pepo  (Ovifera Groep)</vt:lpstr>
      <vt:lpstr>Dianthus barbatus</vt:lpstr>
      <vt:lpstr>Lathyrus odoratus</vt:lpstr>
      <vt:lpstr>Lobularia maritima</vt:lpstr>
      <vt:lpstr>Myosotis cultivars</vt:lpstr>
      <vt:lpstr>Nicotiana alata</vt:lpstr>
      <vt:lpstr>Pelargonium (Peltatum Groep)</vt:lpstr>
      <vt:lpstr>Petunia cultivars</vt:lpstr>
      <vt:lpstr>Platycodon grandiflorum</vt:lpstr>
      <vt:lpstr>Salvia splendens</vt:lpstr>
      <vt:lpstr>Senecio bicolor</vt:lpstr>
      <vt:lpstr>Tagetes (Erecta Groep)</vt:lpstr>
      <vt:lpstr>Verbena cultivars</vt:lpstr>
      <vt:lpstr>Viola cultivars</vt:lpstr>
    </vt:vector>
  </TitlesOfParts>
  <Company>AOC Oost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andya</dc:creator>
  <cp:lastModifiedBy>Bianca Harink</cp:lastModifiedBy>
  <cp:revision>3</cp:revision>
  <dcterms:created xsi:type="dcterms:W3CDTF">2011-12-05T11:51:51Z</dcterms:created>
  <dcterms:modified xsi:type="dcterms:W3CDTF">2012-10-15T06:52:07Z</dcterms:modified>
</cp:coreProperties>
</file>